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801600" cy="9601200" type="A3"/>
  <p:notesSz cx="7102475" cy="9388475"/>
  <p:defaultTextStyle>
    <a:defPPr>
      <a:defRPr lang="en-US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15620"/>
    <p:restoredTop sz="93143" autoAdjust="0"/>
  </p:normalViewPr>
  <p:slideViewPr>
    <p:cSldViewPr>
      <p:cViewPr varScale="1">
        <p:scale>
          <a:sx n="60" d="100"/>
          <a:sy n="60" d="100"/>
        </p:scale>
        <p:origin x="1638" y="66"/>
      </p:cViewPr>
      <p:guideLst>
        <p:guide orient="horz" pos="3024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2982596"/>
            <a:ext cx="10881360" cy="20580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349F-2495-4861-B30A-0F9F26105204}" type="datetimeFigureOut">
              <a:rPr lang="en-GB" smtClean="0"/>
              <a:pPr/>
              <a:t>14/08/2017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98A-2B00-4870-95E1-F1C91718DA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7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349F-2495-4861-B30A-0F9F26105204}" type="datetimeFigureOut">
              <a:rPr lang="en-GB" smtClean="0"/>
              <a:pPr/>
              <a:t>14/08/2017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98A-2B00-4870-95E1-F1C91718DA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220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81160" y="384494"/>
            <a:ext cx="2880360" cy="819213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40080" y="384494"/>
            <a:ext cx="8427720" cy="819213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349F-2495-4861-B30A-0F9F26105204}" type="datetimeFigureOut">
              <a:rPr lang="en-GB" smtClean="0"/>
              <a:pPr/>
              <a:t>14/08/2017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98A-2B00-4870-95E1-F1C91718DA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47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349F-2495-4861-B30A-0F9F26105204}" type="datetimeFigureOut">
              <a:rPr lang="en-GB" smtClean="0"/>
              <a:pPr/>
              <a:t>14/08/2017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98A-2B00-4870-95E1-F1C91718DA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6222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1238" y="4069399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349F-2495-4861-B30A-0F9F26105204}" type="datetimeFigureOut">
              <a:rPr lang="en-GB" smtClean="0"/>
              <a:pPr/>
              <a:t>14/08/2017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98A-2B00-4870-95E1-F1C91718DA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77941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400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7480" y="2240281"/>
            <a:ext cx="5654040" cy="6336348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349F-2495-4861-B30A-0F9F26105204}" type="datetimeFigureOut">
              <a:rPr lang="en-GB" smtClean="0"/>
              <a:pPr/>
              <a:t>14/08/2017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98A-2B00-4870-95E1-F1C91718DA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0080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03036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03036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349F-2495-4861-B30A-0F9F26105204}" type="datetimeFigureOut">
              <a:rPr lang="en-GB" smtClean="0"/>
              <a:pPr/>
              <a:t>14/08/2017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98A-2B00-4870-95E1-F1C91718DA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80330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349F-2495-4861-B30A-0F9F26105204}" type="datetimeFigureOut">
              <a:rPr lang="en-GB" smtClean="0"/>
              <a:pPr/>
              <a:t>14/08/2017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98A-2B00-4870-95E1-F1C91718DA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850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349F-2495-4861-B30A-0F9F26105204}" type="datetimeFigureOut">
              <a:rPr lang="en-GB" smtClean="0"/>
              <a:pPr/>
              <a:t>14/08/2017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98A-2B00-4870-95E1-F1C91718DA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8816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081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5070" y="382271"/>
            <a:ext cx="7156450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0081" y="2009141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349F-2495-4861-B30A-0F9F26105204}" type="datetimeFigureOut">
              <a:rPr lang="en-GB" smtClean="0"/>
              <a:pPr/>
              <a:t>14/08/2017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98A-2B00-4870-95E1-F1C91718DA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1076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9203" y="6720840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09203" y="7514273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E349F-2495-4861-B30A-0F9F26105204}" type="datetimeFigureOut">
              <a:rPr lang="en-GB" smtClean="0"/>
              <a:pPr/>
              <a:t>14/08/2017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B498A-2B00-4870-95E1-F1C91718DA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0438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0080" y="2240281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E349F-2495-4861-B30A-0F9F26105204}" type="datetimeFigureOut">
              <a:rPr lang="en-GB" smtClean="0"/>
              <a:pPr/>
              <a:t>14/08/2017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73880" y="8898891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74480" y="8898891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B498A-2B00-4870-95E1-F1C91718DA8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256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5236" y="2260475"/>
            <a:ext cx="1440159" cy="720080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GB" sz="900" dirty="0"/>
              <a:t>Formal Application to the programme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637363" y="5882885"/>
            <a:ext cx="1453515" cy="71107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28016" tIns="64008" rIns="128016" bIns="6400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" dirty="0"/>
              <a:t>Schedule English interview with Admissions Unit (if international student)</a:t>
            </a: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355435" y="1903994"/>
            <a:ext cx="0" cy="36004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1"/>
          <p:cNvSpPr txBox="1">
            <a:spLocks/>
          </p:cNvSpPr>
          <p:nvPr/>
        </p:nvSpPr>
        <p:spPr>
          <a:xfrm>
            <a:off x="2788241" y="1200252"/>
            <a:ext cx="720080" cy="72008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28016" tIns="64008" rIns="128016" bIns="64008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00" dirty="0"/>
              <a:t>Rejection letter </a:t>
            </a:r>
          </a:p>
        </p:txBody>
      </p:sp>
      <p:sp>
        <p:nvSpPr>
          <p:cNvPr id="21" name="Flowchart: Decision 20"/>
          <p:cNvSpPr/>
          <p:nvPr/>
        </p:nvSpPr>
        <p:spPr>
          <a:xfrm>
            <a:off x="637363" y="4450888"/>
            <a:ext cx="1454374" cy="717784"/>
          </a:xfrm>
          <a:prstGeom prst="flowChartDecision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GB" sz="600" dirty="0"/>
              <a:t>Check academic eligibility for the programme</a:t>
            </a:r>
          </a:p>
        </p:txBody>
      </p:sp>
      <p:sp>
        <p:nvSpPr>
          <p:cNvPr id="23" name="Flowchart: Decision 22"/>
          <p:cNvSpPr/>
          <p:nvPr/>
        </p:nvSpPr>
        <p:spPr>
          <a:xfrm>
            <a:off x="619994" y="3366868"/>
            <a:ext cx="1462199" cy="704048"/>
          </a:xfrm>
          <a:prstGeom prst="flowChartDecision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GB" sz="600" dirty="0"/>
              <a:t>Check UKVI student eligibility (if international student)</a:t>
            </a:r>
          </a:p>
        </p:txBody>
      </p:sp>
      <p:sp>
        <p:nvSpPr>
          <p:cNvPr id="42" name="Title 1"/>
          <p:cNvSpPr txBox="1">
            <a:spLocks/>
          </p:cNvSpPr>
          <p:nvPr/>
        </p:nvSpPr>
        <p:spPr>
          <a:xfrm>
            <a:off x="6062197" y="3262628"/>
            <a:ext cx="1456564" cy="630891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28016" tIns="64008" rIns="128016" bIns="64008" rtlCol="0" anchor="ctr">
            <a:norm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00" dirty="0"/>
              <a:t>Schedule Academic Interview</a:t>
            </a:r>
          </a:p>
        </p:txBody>
      </p:sp>
      <p:sp>
        <p:nvSpPr>
          <p:cNvPr id="43" name="Title 1"/>
          <p:cNvSpPr txBox="1">
            <a:spLocks/>
          </p:cNvSpPr>
          <p:nvPr/>
        </p:nvSpPr>
        <p:spPr>
          <a:xfrm>
            <a:off x="6086804" y="1200200"/>
            <a:ext cx="1456564" cy="72008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28016" tIns="64008" rIns="128016" bIns="64008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00" dirty="0"/>
              <a:t>Check/assess the Research Proposal and Academic background</a:t>
            </a:r>
          </a:p>
        </p:txBody>
      </p:sp>
      <p:sp>
        <p:nvSpPr>
          <p:cNvPr id="46" name="Flowchart: Decision 45"/>
          <p:cNvSpPr/>
          <p:nvPr/>
        </p:nvSpPr>
        <p:spPr>
          <a:xfrm>
            <a:off x="8242879" y="1200200"/>
            <a:ext cx="1453515" cy="712878"/>
          </a:xfrm>
          <a:prstGeom prst="flowChartDecision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GB" sz="900" dirty="0"/>
              <a:t>Approved</a:t>
            </a:r>
          </a:p>
        </p:txBody>
      </p:sp>
      <p:cxnSp>
        <p:nvCxnSpPr>
          <p:cNvPr id="53" name="Straight Arrow Connector 52"/>
          <p:cNvCxnSpPr>
            <a:endCxn id="23" idx="0"/>
          </p:cNvCxnSpPr>
          <p:nvPr/>
        </p:nvCxnSpPr>
        <p:spPr>
          <a:xfrm>
            <a:off x="1343102" y="2971346"/>
            <a:ext cx="7992" cy="39552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7543368" y="1556639"/>
            <a:ext cx="72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274631" y="249288"/>
            <a:ext cx="2170294" cy="307777"/>
          </a:xfrm>
          <a:prstGeom prst="rect">
            <a:avLst/>
          </a:prstGeo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Admission Unit/Research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5985701" y="255095"/>
            <a:ext cx="2170294" cy="307777"/>
          </a:xfrm>
          <a:prstGeom prst="rect">
            <a:avLst/>
          </a:prstGeo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Research Unit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079522" y="3534226"/>
            <a:ext cx="360040" cy="2308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No </a:t>
            </a:r>
          </a:p>
        </p:txBody>
      </p:sp>
      <p:cxnSp>
        <p:nvCxnSpPr>
          <p:cNvPr id="66" name="Elbow Connector 65"/>
          <p:cNvCxnSpPr/>
          <p:nvPr/>
        </p:nvCxnSpPr>
        <p:spPr>
          <a:xfrm flipV="1">
            <a:off x="2090315" y="1884184"/>
            <a:ext cx="9352492" cy="6676976"/>
          </a:xfrm>
          <a:prstGeom prst="bentConnector2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>
            <a:off x="5680720" y="0"/>
            <a:ext cx="0" cy="960120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Decision 49"/>
          <p:cNvSpPr/>
          <p:nvPr/>
        </p:nvSpPr>
        <p:spPr>
          <a:xfrm>
            <a:off x="628678" y="6965862"/>
            <a:ext cx="1453515" cy="717784"/>
          </a:xfrm>
          <a:prstGeom prst="flowChartDecision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GB" sz="900" dirty="0"/>
              <a:t>Approved</a:t>
            </a:r>
          </a:p>
        </p:txBody>
      </p:sp>
      <p:sp>
        <p:nvSpPr>
          <p:cNvPr id="52" name="Flowchart: Decision 51"/>
          <p:cNvSpPr/>
          <p:nvPr/>
        </p:nvSpPr>
        <p:spPr>
          <a:xfrm>
            <a:off x="6085415" y="4130884"/>
            <a:ext cx="1453515" cy="710461"/>
          </a:xfrm>
          <a:prstGeom prst="flowChartDecision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GB" sz="900" dirty="0"/>
              <a:t>Approved</a:t>
            </a:r>
          </a:p>
        </p:txBody>
      </p:sp>
      <p:sp>
        <p:nvSpPr>
          <p:cNvPr id="56" name="Title 1"/>
          <p:cNvSpPr txBox="1">
            <a:spLocks/>
          </p:cNvSpPr>
          <p:nvPr/>
        </p:nvSpPr>
        <p:spPr>
          <a:xfrm>
            <a:off x="628678" y="1203975"/>
            <a:ext cx="1440159" cy="703742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28016" tIns="64008" rIns="128016" bIns="64008" rtlCol="0" anchor="ctr">
            <a:normAutofit/>
          </a:bodyPr>
          <a:lstStyle>
            <a:lvl1pPr algn="ctr" defTabSz="1280160" rtl="0" eaLnBrk="1" latinLnBrk="0" hangingPunct="1">
              <a:spcBef>
                <a:spcPct val="0"/>
              </a:spcBef>
              <a:buNone/>
              <a:defRPr sz="62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00" dirty="0"/>
              <a:t>Student</a:t>
            </a:r>
          </a:p>
        </p:txBody>
      </p:sp>
      <p:sp>
        <p:nvSpPr>
          <p:cNvPr id="62" name="Title 1"/>
          <p:cNvSpPr txBox="1">
            <a:spLocks/>
          </p:cNvSpPr>
          <p:nvPr/>
        </p:nvSpPr>
        <p:spPr>
          <a:xfrm>
            <a:off x="635975" y="8042601"/>
            <a:ext cx="1453515" cy="711074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28016" tIns="64008" rIns="128016" bIns="64008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600" dirty="0"/>
              <a:t>Complete student folder and forward to the University for approval</a:t>
            </a:r>
          </a:p>
        </p:txBody>
      </p:sp>
      <p:sp>
        <p:nvSpPr>
          <p:cNvPr id="64" name="Title 1"/>
          <p:cNvSpPr txBox="1">
            <a:spLocks/>
          </p:cNvSpPr>
          <p:nvPr/>
        </p:nvSpPr>
        <p:spPr>
          <a:xfrm>
            <a:off x="4245605" y="1206119"/>
            <a:ext cx="720080" cy="72008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28016" tIns="64008" rIns="128016" bIns="64008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00" dirty="0"/>
              <a:t>Offer </a:t>
            </a:r>
          </a:p>
          <a:p>
            <a:r>
              <a:rPr lang="en-GB" sz="900" dirty="0"/>
              <a:t>letter</a:t>
            </a:r>
          </a:p>
          <a:p>
            <a:endParaRPr lang="en-GB" sz="600" dirty="0"/>
          </a:p>
        </p:txBody>
      </p:sp>
      <p:cxnSp>
        <p:nvCxnSpPr>
          <p:cNvPr id="67" name="Straight Arrow Connector 66"/>
          <p:cNvCxnSpPr/>
          <p:nvPr/>
        </p:nvCxnSpPr>
        <p:spPr>
          <a:xfrm flipH="1">
            <a:off x="1356534" y="6599514"/>
            <a:ext cx="4103" cy="353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Elbow Connector 83"/>
          <p:cNvCxnSpPr>
            <a:stCxn id="50" idx="3"/>
            <a:endCxn id="19" idx="2"/>
          </p:cNvCxnSpPr>
          <p:nvPr/>
        </p:nvCxnSpPr>
        <p:spPr>
          <a:xfrm flipV="1">
            <a:off x="2082193" y="1920332"/>
            <a:ext cx="1066088" cy="5404422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TextBox 106"/>
          <p:cNvSpPr txBox="1"/>
          <p:nvPr/>
        </p:nvSpPr>
        <p:spPr>
          <a:xfrm>
            <a:off x="2079522" y="4618907"/>
            <a:ext cx="360040" cy="2308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No 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2089490" y="7142736"/>
            <a:ext cx="360040" cy="2308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No 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1376606" y="7772017"/>
            <a:ext cx="360040" cy="2308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Yes</a:t>
            </a:r>
          </a:p>
        </p:txBody>
      </p:sp>
      <p:cxnSp>
        <p:nvCxnSpPr>
          <p:cNvPr id="113" name="Straight Arrow Connector 112"/>
          <p:cNvCxnSpPr>
            <a:stCxn id="62" idx="2"/>
          </p:cNvCxnSpPr>
          <p:nvPr/>
        </p:nvCxnSpPr>
        <p:spPr>
          <a:xfrm>
            <a:off x="1362733" y="8753675"/>
            <a:ext cx="1817" cy="367405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Flowchart: Decision 115"/>
          <p:cNvSpPr/>
          <p:nvPr/>
        </p:nvSpPr>
        <p:spPr>
          <a:xfrm>
            <a:off x="10707925" y="2649402"/>
            <a:ext cx="1453515" cy="712878"/>
          </a:xfrm>
          <a:prstGeom prst="flowChartDecision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GB" sz="900" dirty="0"/>
              <a:t>Approved</a:t>
            </a:r>
          </a:p>
        </p:txBody>
      </p:sp>
      <p:cxnSp>
        <p:nvCxnSpPr>
          <p:cNvPr id="136" name="Elbow Connector 135"/>
          <p:cNvCxnSpPr>
            <a:cxnSpLocks/>
            <a:stCxn id="52" idx="2"/>
            <a:endCxn id="7" idx="3"/>
          </p:cNvCxnSpPr>
          <p:nvPr/>
        </p:nvCxnSpPr>
        <p:spPr>
          <a:xfrm rot="5400000">
            <a:off x="3752988" y="3179236"/>
            <a:ext cx="1397077" cy="4721295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Elbow Connector 139"/>
          <p:cNvCxnSpPr>
            <a:cxnSpLocks/>
            <a:stCxn id="46" idx="3"/>
            <a:endCxn id="42" idx="3"/>
          </p:cNvCxnSpPr>
          <p:nvPr/>
        </p:nvCxnSpPr>
        <p:spPr>
          <a:xfrm flipH="1">
            <a:off x="7518761" y="1556639"/>
            <a:ext cx="2177633" cy="2021435"/>
          </a:xfrm>
          <a:prstGeom prst="bentConnector3">
            <a:avLst>
              <a:gd name="adj1" fmla="val -10498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Elbow Connector 150"/>
          <p:cNvCxnSpPr>
            <a:endCxn id="43" idx="1"/>
          </p:cNvCxnSpPr>
          <p:nvPr/>
        </p:nvCxnSpPr>
        <p:spPr>
          <a:xfrm flipV="1">
            <a:off x="1362732" y="1560240"/>
            <a:ext cx="4724072" cy="3870430"/>
          </a:xfrm>
          <a:prstGeom prst="bentConnector3">
            <a:avLst>
              <a:gd name="adj1" fmla="val 83908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8" name="Elbow Connector 157"/>
          <p:cNvCxnSpPr>
            <a:stCxn id="181" idx="6"/>
            <a:endCxn id="64" idx="2"/>
          </p:cNvCxnSpPr>
          <p:nvPr/>
        </p:nvCxnSpPr>
        <p:spPr>
          <a:xfrm flipV="1">
            <a:off x="1745248" y="1926199"/>
            <a:ext cx="2860397" cy="7350368"/>
          </a:xfrm>
          <a:prstGeom prst="bentConnector2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/>
          <p:cNvCxnSpPr/>
          <p:nvPr/>
        </p:nvCxnSpPr>
        <p:spPr>
          <a:xfrm>
            <a:off x="10001200" y="152400"/>
            <a:ext cx="0" cy="9601200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8561040" y="9121080"/>
            <a:ext cx="3600400" cy="307777"/>
          </a:xfrm>
          <a:prstGeom prst="rect">
            <a:avLst/>
          </a:prstGeom>
          <a:ln w="0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Research Student Admission Flowchart</a:t>
            </a:r>
          </a:p>
        </p:txBody>
      </p:sp>
      <p:sp>
        <p:nvSpPr>
          <p:cNvPr id="181" name="Oval 180"/>
          <p:cNvSpPr/>
          <p:nvPr/>
        </p:nvSpPr>
        <p:spPr>
          <a:xfrm>
            <a:off x="1007964" y="9124277"/>
            <a:ext cx="737284" cy="30458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/>
              <a:t>1</a:t>
            </a:r>
          </a:p>
        </p:txBody>
      </p:sp>
      <p:sp>
        <p:nvSpPr>
          <p:cNvPr id="185" name="Oval 184"/>
          <p:cNvSpPr/>
          <p:nvPr/>
        </p:nvSpPr>
        <p:spPr>
          <a:xfrm>
            <a:off x="1304585" y="5371873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6" name="Oval 185"/>
          <p:cNvSpPr/>
          <p:nvPr/>
        </p:nvSpPr>
        <p:spPr>
          <a:xfrm>
            <a:off x="3094281" y="4746600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7" name="Oval 186"/>
          <p:cNvSpPr/>
          <p:nvPr/>
        </p:nvSpPr>
        <p:spPr>
          <a:xfrm>
            <a:off x="3099103" y="511467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89" name="Straight Connector 188"/>
          <p:cNvCxnSpPr>
            <a:stCxn id="23" idx="3"/>
          </p:cNvCxnSpPr>
          <p:nvPr/>
        </p:nvCxnSpPr>
        <p:spPr>
          <a:xfrm>
            <a:off x="2082193" y="3718892"/>
            <a:ext cx="1066088" cy="6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Oval 189"/>
          <p:cNvSpPr/>
          <p:nvPr/>
        </p:nvSpPr>
        <p:spPr>
          <a:xfrm>
            <a:off x="3103125" y="3665564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2" name="Elbow Connector 191"/>
          <p:cNvCxnSpPr>
            <a:cxnSpLocks/>
          </p:cNvCxnSpPr>
          <p:nvPr/>
        </p:nvCxnSpPr>
        <p:spPr>
          <a:xfrm rot="10800000">
            <a:off x="3132984" y="2583714"/>
            <a:ext cx="5854646" cy="36302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4" name="Oval 193"/>
          <p:cNvSpPr/>
          <p:nvPr/>
        </p:nvSpPr>
        <p:spPr>
          <a:xfrm>
            <a:off x="3099104" y="2220689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96" name="Straight Connector 195"/>
          <p:cNvCxnSpPr/>
          <p:nvPr/>
        </p:nvCxnSpPr>
        <p:spPr>
          <a:xfrm>
            <a:off x="3132984" y="6238423"/>
            <a:ext cx="731826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7" name="Oval 196"/>
          <p:cNvSpPr/>
          <p:nvPr/>
        </p:nvSpPr>
        <p:spPr>
          <a:xfrm>
            <a:off x="3088436" y="6184422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Isosceles Triangle 7"/>
          <p:cNvSpPr/>
          <p:nvPr/>
        </p:nvSpPr>
        <p:spPr>
          <a:xfrm rot="5400000">
            <a:off x="2571563" y="3683564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Straight Arrow Connector 9"/>
          <p:cNvCxnSpPr>
            <a:stCxn id="19" idx="1"/>
            <a:endCxn id="56" idx="3"/>
          </p:cNvCxnSpPr>
          <p:nvPr/>
        </p:nvCxnSpPr>
        <p:spPr>
          <a:xfrm flipH="1" flipV="1">
            <a:off x="2068837" y="1555846"/>
            <a:ext cx="719404" cy="444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>
            <a:stCxn id="64" idx="0"/>
            <a:endCxn id="56" idx="0"/>
          </p:cNvCxnSpPr>
          <p:nvPr/>
        </p:nvCxnSpPr>
        <p:spPr>
          <a:xfrm rot="16200000" flipV="1">
            <a:off x="2976130" y="-423397"/>
            <a:ext cx="2144" cy="3256887"/>
          </a:xfrm>
          <a:prstGeom prst="bentConnector3">
            <a:avLst>
              <a:gd name="adj1" fmla="val 10762313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Isosceles Triangle 73"/>
          <p:cNvSpPr/>
          <p:nvPr/>
        </p:nvSpPr>
        <p:spPr>
          <a:xfrm rot="5400000">
            <a:off x="2571563" y="4773780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Isosceles Triangle 74"/>
          <p:cNvSpPr/>
          <p:nvPr/>
        </p:nvSpPr>
        <p:spPr>
          <a:xfrm rot="10800000">
            <a:off x="11362683" y="6202422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Isosceles Triangle 75"/>
          <p:cNvSpPr/>
          <p:nvPr/>
        </p:nvSpPr>
        <p:spPr>
          <a:xfrm rot="10800000">
            <a:off x="10136215" y="3749306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Isosceles Triangle 76"/>
          <p:cNvSpPr/>
          <p:nvPr/>
        </p:nvSpPr>
        <p:spPr>
          <a:xfrm rot="16200000">
            <a:off x="7579935" y="6202422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Isosceles Triangle 77"/>
          <p:cNvSpPr/>
          <p:nvPr/>
        </p:nvSpPr>
        <p:spPr>
          <a:xfrm rot="16200000">
            <a:off x="4571625" y="6202422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Isosceles Triangle 78"/>
          <p:cNvSpPr/>
          <p:nvPr/>
        </p:nvSpPr>
        <p:spPr>
          <a:xfrm rot="5400000">
            <a:off x="2564942" y="7284775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Isosceles Triangle 79"/>
          <p:cNvSpPr/>
          <p:nvPr/>
        </p:nvSpPr>
        <p:spPr>
          <a:xfrm rot="5400000">
            <a:off x="3268460" y="5389873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Isosceles Triangle 80"/>
          <p:cNvSpPr/>
          <p:nvPr/>
        </p:nvSpPr>
        <p:spPr>
          <a:xfrm rot="16200000">
            <a:off x="4567559" y="8550794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Isosceles Triangle 82"/>
          <p:cNvSpPr/>
          <p:nvPr/>
        </p:nvSpPr>
        <p:spPr>
          <a:xfrm rot="16200000">
            <a:off x="8760314" y="2573097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Isosceles Triangle 84"/>
          <p:cNvSpPr/>
          <p:nvPr/>
        </p:nvSpPr>
        <p:spPr>
          <a:xfrm rot="16200000">
            <a:off x="7056826" y="2573097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Isosceles Triangle 85"/>
          <p:cNvSpPr/>
          <p:nvPr/>
        </p:nvSpPr>
        <p:spPr>
          <a:xfrm rot="10800000">
            <a:off x="6740521" y="4917000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Isosceles Triangle 87"/>
          <p:cNvSpPr/>
          <p:nvPr/>
        </p:nvSpPr>
        <p:spPr>
          <a:xfrm rot="16200000">
            <a:off x="4907287" y="5397084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TextBox 88"/>
          <p:cNvSpPr txBox="1"/>
          <p:nvPr/>
        </p:nvSpPr>
        <p:spPr>
          <a:xfrm>
            <a:off x="11449877" y="3824249"/>
            <a:ext cx="360040" cy="2308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Yes </a:t>
            </a:r>
          </a:p>
        </p:txBody>
      </p:sp>
      <p:sp>
        <p:nvSpPr>
          <p:cNvPr id="90" name="TextBox 89"/>
          <p:cNvSpPr txBox="1"/>
          <p:nvPr/>
        </p:nvSpPr>
        <p:spPr>
          <a:xfrm>
            <a:off x="8987630" y="2068935"/>
            <a:ext cx="360040" cy="2308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No 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801839" y="5346699"/>
            <a:ext cx="360040" cy="2308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Yes </a:t>
            </a:r>
          </a:p>
        </p:txBody>
      </p:sp>
      <p:cxnSp>
        <p:nvCxnSpPr>
          <p:cNvPr id="34" name="Elbow Connector 33"/>
          <p:cNvCxnSpPr>
            <a:stCxn id="21" idx="3"/>
            <a:endCxn id="52" idx="1"/>
          </p:cNvCxnSpPr>
          <p:nvPr/>
        </p:nvCxnSpPr>
        <p:spPr>
          <a:xfrm flipV="1">
            <a:off x="2091737" y="4486115"/>
            <a:ext cx="3993678" cy="323665"/>
          </a:xfrm>
          <a:prstGeom prst="bentConnector3">
            <a:avLst>
              <a:gd name="adj1" fmla="val 50000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4" name="Isosceles Triangle 93"/>
          <p:cNvSpPr/>
          <p:nvPr/>
        </p:nvSpPr>
        <p:spPr>
          <a:xfrm>
            <a:off x="4531559" y="4577386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Isosceles Triangle 94"/>
          <p:cNvSpPr/>
          <p:nvPr/>
        </p:nvSpPr>
        <p:spPr>
          <a:xfrm rot="16200000">
            <a:off x="4998307" y="4441502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TextBox 95"/>
          <p:cNvSpPr txBox="1"/>
          <p:nvPr/>
        </p:nvSpPr>
        <p:spPr>
          <a:xfrm>
            <a:off x="5805681" y="3880492"/>
            <a:ext cx="360040" cy="2308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No 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9694361" y="2053724"/>
            <a:ext cx="360040" cy="2308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Yes </a:t>
            </a:r>
          </a:p>
        </p:txBody>
      </p:sp>
      <p:sp>
        <p:nvSpPr>
          <p:cNvPr id="92" name="Oval 91"/>
          <p:cNvSpPr/>
          <p:nvPr/>
        </p:nvSpPr>
        <p:spPr>
          <a:xfrm>
            <a:off x="3078984" y="4011158"/>
            <a:ext cx="108000" cy="10800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Isosceles Triangle 92"/>
          <p:cNvSpPr/>
          <p:nvPr/>
        </p:nvSpPr>
        <p:spPr>
          <a:xfrm>
            <a:off x="5257349" y="3287223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Isosceles Triangle 97"/>
          <p:cNvSpPr/>
          <p:nvPr/>
        </p:nvSpPr>
        <p:spPr>
          <a:xfrm rot="16200000">
            <a:off x="2055737" y="8545020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Isosceles Triangle 98"/>
          <p:cNvSpPr/>
          <p:nvPr/>
        </p:nvSpPr>
        <p:spPr>
          <a:xfrm rot="16200000">
            <a:off x="8047995" y="8542401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Isosceles Triangle 99"/>
          <p:cNvSpPr/>
          <p:nvPr/>
        </p:nvSpPr>
        <p:spPr>
          <a:xfrm rot="5400000">
            <a:off x="3299972" y="8184980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Isosceles Triangle 100"/>
          <p:cNvSpPr/>
          <p:nvPr/>
        </p:nvSpPr>
        <p:spPr>
          <a:xfrm rot="5400000">
            <a:off x="7512275" y="8193380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Isosceles Triangle 101"/>
          <p:cNvSpPr/>
          <p:nvPr/>
        </p:nvSpPr>
        <p:spPr>
          <a:xfrm rot="16200000">
            <a:off x="6050804" y="5137170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Isosceles Triangle 102"/>
          <p:cNvSpPr/>
          <p:nvPr/>
        </p:nvSpPr>
        <p:spPr>
          <a:xfrm rot="16200000">
            <a:off x="8240265" y="5132672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TextBox 109"/>
          <p:cNvSpPr txBox="1"/>
          <p:nvPr/>
        </p:nvSpPr>
        <p:spPr>
          <a:xfrm>
            <a:off x="10136215" y="276607"/>
            <a:ext cx="2563635" cy="307777"/>
          </a:xfrm>
          <a:prstGeom prst="rect">
            <a:avLst/>
          </a:prstGeom>
          <a:ln w="28575"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University of Bolton</a:t>
            </a:r>
          </a:p>
        </p:txBody>
      </p:sp>
      <p:sp>
        <p:nvSpPr>
          <p:cNvPr id="111" name="Isosceles Triangle 110"/>
          <p:cNvSpPr/>
          <p:nvPr/>
        </p:nvSpPr>
        <p:spPr>
          <a:xfrm rot="10800000">
            <a:off x="9826732" y="1932954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Elbow Connector 13"/>
          <p:cNvCxnSpPr>
            <a:endCxn id="112" idx="1"/>
          </p:cNvCxnSpPr>
          <p:nvPr/>
        </p:nvCxnSpPr>
        <p:spPr>
          <a:xfrm flipV="1">
            <a:off x="2105749" y="1543954"/>
            <a:ext cx="8602176" cy="6698932"/>
          </a:xfrm>
          <a:prstGeom prst="bentConnector3">
            <a:avLst>
              <a:gd name="adj1" fmla="val 97101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Elbow Connector 21"/>
          <p:cNvCxnSpPr>
            <a:stCxn id="116" idx="1"/>
          </p:cNvCxnSpPr>
          <p:nvPr/>
        </p:nvCxnSpPr>
        <p:spPr>
          <a:xfrm rot="10800000" flipV="1">
            <a:off x="3157125" y="3005841"/>
            <a:ext cx="7550800" cy="2171010"/>
          </a:xfrm>
          <a:prstGeom prst="bentConnector3">
            <a:avLst>
              <a:gd name="adj1" fmla="val 6571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" name="Title 1"/>
          <p:cNvSpPr txBox="1">
            <a:spLocks/>
          </p:cNvSpPr>
          <p:nvPr/>
        </p:nvSpPr>
        <p:spPr>
          <a:xfrm>
            <a:off x="10707925" y="1183914"/>
            <a:ext cx="1456564" cy="720080"/>
          </a:xfrm>
          <a:prstGeom prst="rect">
            <a:avLst/>
          </a:prstGeom>
          <a:ln w="28575">
            <a:solidFill>
              <a:schemeClr val="tx1"/>
            </a:solidFill>
          </a:ln>
        </p:spPr>
        <p:txBody>
          <a:bodyPr vert="horz" lIns="128016" tIns="64008" rIns="128016" bIns="64008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900" dirty="0"/>
              <a:t>Research Unit</a:t>
            </a:r>
          </a:p>
        </p:txBody>
      </p:sp>
      <p:cxnSp>
        <p:nvCxnSpPr>
          <p:cNvPr id="33" name="Straight Arrow Connector 32"/>
          <p:cNvCxnSpPr>
            <a:stCxn id="112" idx="2"/>
            <a:endCxn id="116" idx="0"/>
          </p:cNvCxnSpPr>
          <p:nvPr/>
        </p:nvCxnSpPr>
        <p:spPr>
          <a:xfrm flipH="1">
            <a:off x="11434683" y="1903994"/>
            <a:ext cx="1524" cy="74540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Rectangle 120"/>
          <p:cNvSpPr/>
          <p:nvPr/>
        </p:nvSpPr>
        <p:spPr>
          <a:xfrm>
            <a:off x="1405245" y="4125525"/>
            <a:ext cx="34336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Yes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1450250" y="5160640"/>
            <a:ext cx="343364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Yes</a:t>
            </a:r>
          </a:p>
        </p:txBody>
      </p:sp>
      <p:cxnSp>
        <p:nvCxnSpPr>
          <p:cNvPr id="123" name="Straight Arrow Connector 122"/>
          <p:cNvCxnSpPr>
            <a:stCxn id="21" idx="2"/>
          </p:cNvCxnSpPr>
          <p:nvPr/>
        </p:nvCxnSpPr>
        <p:spPr>
          <a:xfrm flipH="1">
            <a:off x="1360240" y="5168672"/>
            <a:ext cx="4310" cy="24820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>
            <a:endCxn id="7" idx="0"/>
          </p:cNvCxnSpPr>
          <p:nvPr/>
        </p:nvCxnSpPr>
        <p:spPr>
          <a:xfrm>
            <a:off x="1360240" y="5475675"/>
            <a:ext cx="3881" cy="4072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Arrow Connector 129"/>
          <p:cNvCxnSpPr/>
          <p:nvPr/>
        </p:nvCxnSpPr>
        <p:spPr>
          <a:xfrm>
            <a:off x="1360240" y="4080520"/>
            <a:ext cx="7992" cy="39552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Straight Arrow Connector 137"/>
          <p:cNvCxnSpPr/>
          <p:nvPr/>
        </p:nvCxnSpPr>
        <p:spPr>
          <a:xfrm flipH="1">
            <a:off x="1360240" y="7680920"/>
            <a:ext cx="4103" cy="3537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1" name="Isosceles Triangle 140"/>
          <p:cNvSpPr/>
          <p:nvPr/>
        </p:nvSpPr>
        <p:spPr>
          <a:xfrm rot="16200000">
            <a:off x="10505260" y="2946390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3" name="Rectangle 142"/>
          <p:cNvSpPr/>
          <p:nvPr/>
        </p:nvSpPr>
        <p:spPr>
          <a:xfrm>
            <a:off x="10451250" y="2730370"/>
            <a:ext cx="319318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900" dirty="0"/>
              <a:t>No</a:t>
            </a:r>
          </a:p>
        </p:txBody>
      </p:sp>
      <p:cxnSp>
        <p:nvCxnSpPr>
          <p:cNvPr id="145" name="Straight Connector 144"/>
          <p:cNvCxnSpPr>
            <a:cxnSpLocks/>
            <a:stCxn id="42" idx="2"/>
            <a:endCxn id="52" idx="0"/>
          </p:cNvCxnSpPr>
          <p:nvPr/>
        </p:nvCxnSpPr>
        <p:spPr>
          <a:xfrm>
            <a:off x="6790479" y="3893519"/>
            <a:ext cx="21694" cy="2373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Isosceles Triangle 146"/>
          <p:cNvSpPr/>
          <p:nvPr/>
        </p:nvSpPr>
        <p:spPr>
          <a:xfrm rot="10800000">
            <a:off x="6716255" y="3983081"/>
            <a:ext cx="18002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B520E2-9E23-41A3-A7C1-50DCD12FFF74}"/>
              </a:ext>
            </a:extLst>
          </p:cNvPr>
          <p:cNvSpPr/>
          <p:nvPr/>
        </p:nvSpPr>
        <p:spPr>
          <a:xfrm>
            <a:off x="7265697" y="2348945"/>
            <a:ext cx="1450214" cy="49253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Academic staff help student to improve Research Proposal</a:t>
            </a:r>
          </a:p>
        </p:txBody>
      </p:sp>
      <p:sp>
        <p:nvSpPr>
          <p:cNvPr id="104" name="Flowchart: Decision 103">
            <a:extLst>
              <a:ext uri="{FF2B5EF4-FFF2-40B4-BE49-F238E27FC236}">
                <a16:creationId xmlns:a16="http://schemas.microsoft.com/office/drawing/2014/main" id="{06BEC4C1-BCCA-43BB-8CE1-C7C20E24F6B7}"/>
              </a:ext>
            </a:extLst>
          </p:cNvPr>
          <p:cNvSpPr/>
          <p:nvPr/>
        </p:nvSpPr>
        <p:spPr>
          <a:xfrm>
            <a:off x="5612404" y="2220964"/>
            <a:ext cx="1453515" cy="712878"/>
          </a:xfrm>
          <a:prstGeom prst="flowChartDecision">
            <a:avLst/>
          </a:prstGeom>
          <a:ln w="285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128016" tIns="64008" rIns="128016" bIns="64008" spcCol="0" rtlCol="0" anchor="ctr"/>
          <a:lstStyle/>
          <a:p>
            <a:pPr algn="ctr"/>
            <a:r>
              <a:rPr lang="en-GB" sz="900" dirty="0"/>
              <a:t>Approved</a:t>
            </a:r>
          </a:p>
        </p:txBody>
      </p: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AD4CD0DA-02E6-4DED-9629-C111980DB454}"/>
              </a:ext>
            </a:extLst>
          </p:cNvPr>
          <p:cNvCxnSpPr>
            <a:cxnSpLocks/>
            <a:stCxn id="104" idx="2"/>
          </p:cNvCxnSpPr>
          <p:nvPr/>
        </p:nvCxnSpPr>
        <p:spPr>
          <a:xfrm>
            <a:off x="6339162" y="2933842"/>
            <a:ext cx="183973" cy="32389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>
            <a:extLst>
              <a:ext uri="{FF2B5EF4-FFF2-40B4-BE49-F238E27FC236}">
                <a16:creationId xmlns:a16="http://schemas.microsoft.com/office/drawing/2014/main" id="{0456FD0A-6C1B-446F-95E7-F5F33145AA6A}"/>
              </a:ext>
            </a:extLst>
          </p:cNvPr>
          <p:cNvSpPr txBox="1"/>
          <p:nvPr/>
        </p:nvSpPr>
        <p:spPr>
          <a:xfrm>
            <a:off x="6450850" y="2878479"/>
            <a:ext cx="360040" cy="2308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Yes </a:t>
            </a:r>
          </a:p>
        </p:txBody>
      </p:sp>
      <p:sp>
        <p:nvSpPr>
          <p:cNvPr id="117" name="TextBox 116">
            <a:extLst>
              <a:ext uri="{FF2B5EF4-FFF2-40B4-BE49-F238E27FC236}">
                <a16:creationId xmlns:a16="http://schemas.microsoft.com/office/drawing/2014/main" id="{181F2AD2-ED3C-4C4F-9ACB-1434DA256E58}"/>
              </a:ext>
            </a:extLst>
          </p:cNvPr>
          <p:cNvSpPr txBox="1"/>
          <p:nvPr/>
        </p:nvSpPr>
        <p:spPr>
          <a:xfrm>
            <a:off x="4715494" y="2376414"/>
            <a:ext cx="389964" cy="2308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N o</a:t>
            </a:r>
          </a:p>
        </p:txBody>
      </p:sp>
      <p:sp>
        <p:nvSpPr>
          <p:cNvPr id="119" name="Isosceles Triangle 118">
            <a:extLst>
              <a:ext uri="{FF2B5EF4-FFF2-40B4-BE49-F238E27FC236}">
                <a16:creationId xmlns:a16="http://schemas.microsoft.com/office/drawing/2014/main" id="{5C8E92E8-4A20-48BC-A06D-5EF6CED4C51F}"/>
              </a:ext>
            </a:extLst>
          </p:cNvPr>
          <p:cNvSpPr/>
          <p:nvPr/>
        </p:nvSpPr>
        <p:spPr>
          <a:xfrm rot="15910093">
            <a:off x="4972713" y="2527358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0" name="Isosceles Triangle 119">
            <a:extLst>
              <a:ext uri="{FF2B5EF4-FFF2-40B4-BE49-F238E27FC236}">
                <a16:creationId xmlns:a16="http://schemas.microsoft.com/office/drawing/2014/main" id="{B6C18C92-22FB-4CC6-AAAE-21F0BAD5DA9C}"/>
              </a:ext>
            </a:extLst>
          </p:cNvPr>
          <p:cNvSpPr/>
          <p:nvPr/>
        </p:nvSpPr>
        <p:spPr>
          <a:xfrm rot="8172969">
            <a:off x="6354807" y="3030585"/>
            <a:ext cx="144000" cy="72000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24" name="Straight Arrow Connector 123">
            <a:extLst>
              <a:ext uri="{FF2B5EF4-FFF2-40B4-BE49-F238E27FC236}">
                <a16:creationId xmlns:a16="http://schemas.microsoft.com/office/drawing/2014/main" id="{C3D4BDB4-1E65-46E4-8C15-AE9E34D4504F}"/>
              </a:ext>
            </a:extLst>
          </p:cNvPr>
          <p:cNvCxnSpPr>
            <a:cxnSpLocks/>
          </p:cNvCxnSpPr>
          <p:nvPr/>
        </p:nvCxnSpPr>
        <p:spPr>
          <a:xfrm>
            <a:off x="8969636" y="1932954"/>
            <a:ext cx="17994" cy="71644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4" name="TextBox 113">
            <a:extLst>
              <a:ext uri="{FF2B5EF4-FFF2-40B4-BE49-F238E27FC236}">
                <a16:creationId xmlns:a16="http://schemas.microsoft.com/office/drawing/2014/main" id="{9B0150D9-8FD1-4AF7-9D98-BDA04D392EED}"/>
              </a:ext>
            </a:extLst>
          </p:cNvPr>
          <p:cNvSpPr txBox="1"/>
          <p:nvPr/>
        </p:nvSpPr>
        <p:spPr>
          <a:xfrm>
            <a:off x="3684670" y="354831"/>
            <a:ext cx="1850981" cy="369332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900" dirty="0"/>
              <a:t>Enhancement in the process is highlighted yellow </a:t>
            </a:r>
          </a:p>
        </p:txBody>
      </p:sp>
    </p:spTree>
    <p:extLst>
      <p:ext uri="{BB962C8B-B14F-4D97-AF65-F5344CB8AC3E}">
        <p14:creationId xmlns:p14="http://schemas.microsoft.com/office/powerpoint/2010/main" val="2655903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0160" y="2292774"/>
            <a:ext cx="2160240" cy="72008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After student  acceptance of the offer request fee payment </a:t>
            </a:r>
          </a:p>
        </p:txBody>
      </p:sp>
      <p:sp>
        <p:nvSpPr>
          <p:cNvPr id="4" name="Rectangle 3"/>
          <p:cNvSpPr/>
          <p:nvPr/>
        </p:nvSpPr>
        <p:spPr>
          <a:xfrm>
            <a:off x="618725" y="3736781"/>
            <a:ext cx="2160240" cy="72008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After payment ensure student is fully enrolled in papers </a:t>
            </a:r>
          </a:p>
        </p:txBody>
      </p:sp>
      <p:sp>
        <p:nvSpPr>
          <p:cNvPr id="5" name="Rectangle 4"/>
          <p:cNvSpPr/>
          <p:nvPr/>
        </p:nvSpPr>
        <p:spPr>
          <a:xfrm>
            <a:off x="640160" y="5175214"/>
            <a:ext cx="2160240" cy="72008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If international student  request and issue the CAS</a:t>
            </a:r>
          </a:p>
        </p:txBody>
      </p:sp>
      <p:sp>
        <p:nvSpPr>
          <p:cNvPr id="8" name="Rectangle 7"/>
          <p:cNvSpPr/>
          <p:nvPr/>
        </p:nvSpPr>
        <p:spPr>
          <a:xfrm>
            <a:off x="4960622" y="4437137"/>
            <a:ext cx="2160240" cy="72008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Send all information required for formal enrolment to University 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732102" y="1574873"/>
            <a:ext cx="0" cy="72005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3" idx="2"/>
          </p:cNvCxnSpPr>
          <p:nvPr/>
        </p:nvCxnSpPr>
        <p:spPr>
          <a:xfrm>
            <a:off x="1720280" y="3012854"/>
            <a:ext cx="0" cy="722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4" idx="2"/>
          </p:cNvCxnSpPr>
          <p:nvPr/>
        </p:nvCxnSpPr>
        <p:spPr>
          <a:xfrm>
            <a:off x="1698845" y="4456861"/>
            <a:ext cx="0" cy="71835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Elbow Connector 26"/>
          <p:cNvCxnSpPr>
            <a:endCxn id="8" idx="1"/>
          </p:cNvCxnSpPr>
          <p:nvPr/>
        </p:nvCxnSpPr>
        <p:spPr>
          <a:xfrm>
            <a:off x="2080320" y="4438864"/>
            <a:ext cx="2880302" cy="358313"/>
          </a:xfrm>
          <a:prstGeom prst="bentConnector3">
            <a:avLst>
              <a:gd name="adj1" fmla="val -463"/>
            </a:avLst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>
            <a:off x="1351638" y="1245205"/>
            <a:ext cx="737284" cy="304580"/>
          </a:xfrm>
          <a:prstGeom prst="ellipse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900" dirty="0"/>
              <a:t>1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10001200" y="152400"/>
            <a:ext cx="0" cy="8833665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10316235" y="4440958"/>
            <a:ext cx="2160240" cy="720080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Research Unit</a:t>
            </a:r>
          </a:p>
        </p:txBody>
      </p:sp>
      <p:cxnSp>
        <p:nvCxnSpPr>
          <p:cNvPr id="6" name="Straight Arrow Connector 5"/>
          <p:cNvCxnSpPr>
            <a:stCxn id="8" idx="3"/>
            <a:endCxn id="13" idx="1"/>
          </p:cNvCxnSpPr>
          <p:nvPr/>
        </p:nvCxnSpPr>
        <p:spPr>
          <a:xfrm>
            <a:off x="7120862" y="4797177"/>
            <a:ext cx="3195373" cy="382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10406245" y="255095"/>
            <a:ext cx="163205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dirty="0"/>
              <a:t>University of Bolton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8876075" y="8986065"/>
            <a:ext cx="302012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1400" dirty="0"/>
              <a:t>Research Student Admission Flowchart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0001200" y="9196155"/>
            <a:ext cx="0" cy="405045"/>
          </a:xfrm>
          <a:prstGeom prst="line">
            <a:avLst/>
          </a:prstGeom>
          <a:ln w="19050"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7644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712</TotalTime>
  <Words>154</Words>
  <PresentationFormat>A3 Paper (297x420 mm)</PresentationFormat>
  <Paragraphs>46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Formal Application to the programme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2017-06-23T10:21:08Z</cp:lastPrinted>
  <dcterms:created xsi:type="dcterms:W3CDTF">2015-08-11T12:46:09Z</dcterms:created>
  <dcterms:modified xsi:type="dcterms:W3CDTF">2017-08-14T10:13:37Z</dcterms:modified>
</cp:coreProperties>
</file>